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1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5" r:id="rId26"/>
    <p:sldId id="308" r:id="rId27"/>
    <p:sldId id="364" r:id="rId28"/>
    <p:sldId id="309" r:id="rId29"/>
    <p:sldId id="310" r:id="rId30"/>
    <p:sldId id="314" r:id="rId31"/>
    <p:sldId id="320" r:id="rId32"/>
    <p:sldId id="354" r:id="rId33"/>
    <p:sldId id="321" r:id="rId34"/>
    <p:sldId id="322" r:id="rId35"/>
    <p:sldId id="323" r:id="rId36"/>
    <p:sldId id="355" r:id="rId37"/>
    <p:sldId id="324" r:id="rId38"/>
    <p:sldId id="325" r:id="rId39"/>
    <p:sldId id="356" r:id="rId40"/>
    <p:sldId id="357" r:id="rId41"/>
    <p:sldId id="326" r:id="rId42"/>
    <p:sldId id="327" r:id="rId43"/>
    <p:sldId id="330" r:id="rId44"/>
    <p:sldId id="331" r:id="rId45"/>
    <p:sldId id="333" r:id="rId46"/>
    <p:sldId id="334" r:id="rId47"/>
    <p:sldId id="332" r:id="rId48"/>
    <p:sldId id="358" r:id="rId49"/>
    <p:sldId id="346" r:id="rId50"/>
    <p:sldId id="328" r:id="rId51"/>
    <p:sldId id="329" r:id="rId52"/>
    <p:sldId id="319" r:id="rId53"/>
    <p:sldId id="341" r:id="rId54"/>
    <p:sldId id="360" r:id="rId55"/>
    <p:sldId id="359" r:id="rId56"/>
    <p:sldId id="335" r:id="rId57"/>
    <p:sldId id="336" r:id="rId58"/>
    <p:sldId id="337" r:id="rId59"/>
    <p:sldId id="338" r:id="rId60"/>
    <p:sldId id="339" r:id="rId61"/>
    <p:sldId id="340" r:id="rId62"/>
    <p:sldId id="316" r:id="rId63"/>
    <p:sldId id="317" r:id="rId64"/>
    <p:sldId id="318" r:id="rId65"/>
    <p:sldId id="300" r:id="rId66"/>
    <p:sldId id="294" r:id="rId67"/>
    <p:sldId id="343" r:id="rId68"/>
    <p:sldId id="345" r:id="rId69"/>
    <p:sldId id="344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5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  <p14:sldId id="329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4" autoAdjust="0"/>
    <p:restoredTop sz="93634" autoAdjust="0"/>
  </p:normalViewPr>
  <p:slideViewPr>
    <p:cSldViewPr>
      <p:cViewPr varScale="1">
        <p:scale>
          <a:sx n="85" d="100"/>
          <a:sy n="85" d="100"/>
        </p:scale>
        <p:origin x="293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/>
              <a:t>Direção do CCT</a:t>
            </a:r>
            <a:r>
              <a:rPr lang="pt-BR" dirty="0"/>
              <a:t>: entendimento de como o processo é realizado atualmente e quais são os padrões recorrentes</a:t>
            </a:r>
            <a:endParaRPr lang="pt-BR" b="1" dirty="0"/>
          </a:p>
          <a:p>
            <a:r>
              <a:rPr lang="pt-BR" b="1" dirty="0"/>
              <a:t>Desenvolvedor do sistema acadêmico</a:t>
            </a:r>
            <a:r>
              <a:rPr lang="pt-BR" dirty="0"/>
              <a:t>: busca por uma integração do projeto com o Sistema Acadêmico vigente</a:t>
            </a:r>
            <a:endParaRPr lang="pt-BR" b="1" dirty="0"/>
          </a:p>
          <a:p>
            <a:r>
              <a:rPr lang="pt-BR" b="1" dirty="0"/>
              <a:t>Chefia do Laboratório de Matemática</a:t>
            </a:r>
            <a:r>
              <a:rPr lang="pt-BR" dirty="0"/>
              <a:t>: apontamentos sobre problemáticas envolvendo a realocação de horários das turmas</a:t>
            </a:r>
          </a:p>
          <a:p>
            <a:r>
              <a:rPr lang="pt-BR" b="1" dirty="0"/>
              <a:t>Responsável pela Secretaria Acadêmica (SECACAD)</a:t>
            </a:r>
            <a:r>
              <a:rPr lang="pt-BR" dirty="0"/>
              <a:t>: impossibilidade de cessão de dados de alunos mesmo que anonimizados, a não ser por intermédio de formulário de pesquisa; Inexistência de um registro oficial das salas e suas capacidades; Possibilidade de se excluir manualmente inscrição de alunos</a:t>
            </a:r>
          </a:p>
          <a:p>
            <a:r>
              <a:rPr lang="pt-BR" b="1" dirty="0"/>
              <a:t>Coordenação de Computação</a:t>
            </a:r>
            <a:r>
              <a:rPr lang="pt-BR" dirty="0"/>
              <a:t>: turmas fixas e imutáveis; corpo docente de computação reduzido sendo complementado por bolsistas de docência complementar; salas culturalmente alocadas para determinados cursos; preferência por turmas com horários em pares; </a:t>
            </a:r>
          </a:p>
        </p:txBody>
      </p:sp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 – (4.1)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 – (2.2)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Design de Interação</a:t>
            </a:r>
          </a:p>
          <a:p>
            <a:r>
              <a:rPr lang="pt-BR" dirty="0"/>
              <a:t>Visão prévia do sistema</a:t>
            </a:r>
          </a:p>
          <a:p>
            <a:r>
              <a:rPr lang="pt-BR" sz="1800" b="0" i="0" u="none" strike="noStrike" baseline="0" dirty="0"/>
              <a:t>Idealização de funcionalidades e páginas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4140045" cy="1080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Permanência dos dados (Figura 16)</a:t>
            </a:r>
          </a:p>
          <a:p>
            <a:pPr lvl="1"/>
            <a:r>
              <a:rPr lang="pt-BR" dirty="0"/>
              <a:t>Migração dos dados (Figura 17)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04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5.9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Heurística de solução inicial</a:t>
            </a:r>
          </a:p>
          <a:p>
            <a:pPr lvl="1"/>
            <a:r>
              <a:rPr lang="pt-BR" sz="2000" dirty="0"/>
              <a:t>Pontos positivos</a:t>
            </a:r>
          </a:p>
          <a:p>
            <a:pPr lvl="2"/>
            <a:r>
              <a:rPr lang="pt-BR" sz="1800" dirty="0"/>
              <a:t>Recorrência</a:t>
            </a:r>
          </a:p>
          <a:p>
            <a:pPr lvl="2"/>
            <a:r>
              <a:rPr lang="pt-BR" sz="1800" dirty="0"/>
              <a:t>Grade inicial completa</a:t>
            </a:r>
          </a:p>
          <a:p>
            <a:pPr lvl="1"/>
            <a:r>
              <a:rPr lang="pt-BR" sz="2000" dirty="0"/>
              <a:t>Limitações</a:t>
            </a:r>
          </a:p>
          <a:p>
            <a:pPr lvl="2"/>
            <a:r>
              <a:rPr lang="pt-BR" sz="1800" dirty="0"/>
              <a:t>Conflitos</a:t>
            </a:r>
          </a:p>
          <a:p>
            <a:pPr lvl="2"/>
            <a:r>
              <a:rPr lang="pt-BR" sz="18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385981" y="1178975"/>
            <a:ext cx="7757554" cy="5580960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5.10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5.11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22 – (5.27)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23 – (5.28)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24 – (5.29)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25 – (5.30)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26 – (5.31 e 5.32)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27 – (5.31 e 5.32)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4A57323-53D7-1029-35C4-57364933BBA3}"/>
              </a:ext>
            </a:extLst>
          </p:cNvPr>
          <p:cNvGrpSpPr/>
          <p:nvPr/>
        </p:nvGrpSpPr>
        <p:grpSpPr>
          <a:xfrm>
            <a:off x="245934" y="2528990"/>
            <a:ext cx="11790131" cy="4107820"/>
            <a:chOff x="2994855" y="2428724"/>
            <a:chExt cx="11790131" cy="410782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4535369-411C-F1E2-A79B-71F005DA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855" y="2798056"/>
              <a:ext cx="11790131" cy="373848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D2508F6-A89A-FB6E-C150-F9BA08E54C3B}"/>
                </a:ext>
              </a:extLst>
            </p:cNvPr>
            <p:cNvSpPr txBox="1"/>
            <p:nvPr/>
          </p:nvSpPr>
          <p:spPr>
            <a:xfrm>
              <a:off x="2994855" y="2428724"/>
              <a:ext cx="1179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28 – (Código 5.4) </a:t>
              </a:r>
              <a:r>
                <a:rPr lang="pt-BR" dirty="0" err="1"/>
                <a:t>Pseudo-algoritmo</a:t>
              </a:r>
              <a:r>
                <a:rPr lang="pt-BR" dirty="0"/>
                <a:t> para a resolução de conflitos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29 – (5.33)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30 – (5.34)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32 – (6.1)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33 – (6.2)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34 – (6.3)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35 – (6.4)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36 – (6.5)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37 – (6.6)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38 – (6.7)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39 – (6.9)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40 – (6.8)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41 – (6.10)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31 – (Tabela 6.4)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3664</TotalTime>
  <Words>5156</Words>
  <Application>Microsoft Office PowerPoint</Application>
  <PresentationFormat>Widescreen</PresentationFormat>
  <Paragraphs>447</Paragraphs>
  <Slides>69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295</cp:revision>
  <dcterms:created xsi:type="dcterms:W3CDTF">2023-05-30T00:17:32Z</dcterms:created>
  <dcterms:modified xsi:type="dcterms:W3CDTF">2024-06-29T01:56:16Z</dcterms:modified>
</cp:coreProperties>
</file>